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58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92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931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845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427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069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521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885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781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852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521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86A7E-5234-442A-B82C-FC27872A47D4}" type="datetimeFigureOut">
              <a:rPr lang="ru-RU" smtClean="0"/>
              <a:t>31.01.2023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9E12D-C89D-438F-B96C-ADC9F46D2B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991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2" descr="https://get.pxhere.com/photo/doctor-physician-white-coat-uniform-medical-assistant-stethoscope-eyewear-Health-care-provider-service-job-hand-medical-equipment-medicine-157198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05" b="14091"/>
          <a:stretch/>
        </p:blipFill>
        <p:spPr bwMode="auto">
          <a:xfrm>
            <a:off x="381001" y="-34319"/>
            <a:ext cx="11734800" cy="719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43149" y="69251"/>
            <a:ext cx="65817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Запись на прием к врачу пациентов </a:t>
            </a:r>
          </a:p>
          <a:p>
            <a:pPr algn="r"/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ограниченными возможностями (инвалиды, дети-инвалиды)</a:t>
            </a:r>
          </a:p>
        </p:txBody>
      </p:sp>
      <p:grpSp>
        <p:nvGrpSpPr>
          <p:cNvPr id="9" name="Group 2">
            <a:extLst>
              <a:ext uri="{FF2B5EF4-FFF2-40B4-BE49-F238E27FC236}">
                <a16:creationId xmlns:a16="http://schemas.microsoft.com/office/drawing/2014/main" id="{08928379-4812-4B94-85C7-0BC7E0087248}"/>
              </a:ext>
            </a:extLst>
          </p:cNvPr>
          <p:cNvGrpSpPr/>
          <p:nvPr/>
        </p:nvGrpSpPr>
        <p:grpSpPr>
          <a:xfrm>
            <a:off x="531124" y="1021223"/>
            <a:ext cx="2125260" cy="3278392"/>
            <a:chOff x="1475656" y="4005064"/>
            <a:chExt cx="1384920" cy="1788007"/>
          </a:xfrm>
        </p:grpSpPr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4FB7FEC5-21E3-493F-A094-18DBE8AA6C2A}"/>
                </a:ext>
              </a:extLst>
            </p:cNvPr>
            <p:cNvSpPr/>
            <p:nvPr/>
          </p:nvSpPr>
          <p:spPr>
            <a:xfrm>
              <a:off x="1780456" y="4309864"/>
              <a:ext cx="1080120" cy="148320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id="{40189969-744B-4F1C-B50D-443B2A1F9E99}"/>
                </a:ext>
              </a:extLst>
            </p:cNvPr>
            <p:cNvSpPr/>
            <p:nvPr/>
          </p:nvSpPr>
          <p:spPr>
            <a:xfrm>
              <a:off x="1475656" y="4005064"/>
              <a:ext cx="1080120" cy="148320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2" name="Rectangle 5">
              <a:extLst>
                <a:ext uri="{FF2B5EF4-FFF2-40B4-BE49-F238E27FC236}">
                  <a16:creationId xmlns:a16="http://schemas.microsoft.com/office/drawing/2014/main" id="{E22C89CC-64BA-4CED-A33D-754E0433C419}"/>
                </a:ext>
              </a:extLst>
            </p:cNvPr>
            <p:cNvSpPr/>
            <p:nvPr/>
          </p:nvSpPr>
          <p:spPr>
            <a:xfrm>
              <a:off x="1582426" y="4157464"/>
              <a:ext cx="1158485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3" name="Group 6">
            <a:extLst>
              <a:ext uri="{FF2B5EF4-FFF2-40B4-BE49-F238E27FC236}">
                <a16:creationId xmlns:a16="http://schemas.microsoft.com/office/drawing/2014/main" id="{5E520002-B66A-487A-9B53-701FB27422A6}"/>
              </a:ext>
            </a:extLst>
          </p:cNvPr>
          <p:cNvGrpSpPr/>
          <p:nvPr/>
        </p:nvGrpSpPr>
        <p:grpSpPr>
          <a:xfrm>
            <a:off x="2943796" y="1813905"/>
            <a:ext cx="2373995" cy="3491520"/>
            <a:chOff x="3083835" y="3419010"/>
            <a:chExt cx="1384920" cy="1788007"/>
          </a:xfrm>
        </p:grpSpPr>
        <p:sp>
          <p:nvSpPr>
            <p:cNvPr id="14" name="Rectangle 7">
              <a:extLst>
                <a:ext uri="{FF2B5EF4-FFF2-40B4-BE49-F238E27FC236}">
                  <a16:creationId xmlns:a16="http://schemas.microsoft.com/office/drawing/2014/main" id="{4ED62B4E-2CB0-46FE-9B79-F97FC52B8D3C}"/>
                </a:ext>
              </a:extLst>
            </p:cNvPr>
            <p:cNvSpPr/>
            <p:nvPr/>
          </p:nvSpPr>
          <p:spPr>
            <a:xfrm>
              <a:off x="3388635" y="3723810"/>
              <a:ext cx="1080120" cy="14832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D8BF5889-6EB0-4513-8263-A73AA1E74D60}"/>
                </a:ext>
              </a:extLst>
            </p:cNvPr>
            <p:cNvSpPr/>
            <p:nvPr/>
          </p:nvSpPr>
          <p:spPr>
            <a:xfrm>
              <a:off x="3083835" y="3419010"/>
              <a:ext cx="1080120" cy="148320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16" name="Rectangle 9">
              <a:extLst>
                <a:ext uri="{FF2B5EF4-FFF2-40B4-BE49-F238E27FC236}">
                  <a16:creationId xmlns:a16="http://schemas.microsoft.com/office/drawing/2014/main" id="{4BDF6360-E314-4025-BCC3-25D7EA003A33}"/>
                </a:ext>
              </a:extLst>
            </p:cNvPr>
            <p:cNvSpPr/>
            <p:nvPr/>
          </p:nvSpPr>
          <p:spPr>
            <a:xfrm>
              <a:off x="3236235" y="3571410"/>
              <a:ext cx="108012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7" name="Group 10">
            <a:extLst>
              <a:ext uri="{FF2B5EF4-FFF2-40B4-BE49-F238E27FC236}">
                <a16:creationId xmlns:a16="http://schemas.microsoft.com/office/drawing/2014/main" id="{326AEB94-085C-4287-9803-512C7DD2F4C3}"/>
              </a:ext>
            </a:extLst>
          </p:cNvPr>
          <p:cNvGrpSpPr/>
          <p:nvPr/>
        </p:nvGrpSpPr>
        <p:grpSpPr>
          <a:xfrm>
            <a:off x="5653123" y="2788136"/>
            <a:ext cx="2310027" cy="3267081"/>
            <a:chOff x="4692014" y="2832956"/>
            <a:chExt cx="1384920" cy="1788007"/>
          </a:xfrm>
        </p:grpSpPr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6CDEAE46-455C-4F82-913B-8E9F542D62FD}"/>
                </a:ext>
              </a:extLst>
            </p:cNvPr>
            <p:cNvSpPr/>
            <p:nvPr/>
          </p:nvSpPr>
          <p:spPr>
            <a:xfrm>
              <a:off x="4996814" y="3137756"/>
              <a:ext cx="1080120" cy="14832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19" name="Rectangle 12">
              <a:extLst>
                <a:ext uri="{FF2B5EF4-FFF2-40B4-BE49-F238E27FC236}">
                  <a16:creationId xmlns:a16="http://schemas.microsoft.com/office/drawing/2014/main" id="{5AF86BE0-E2EC-4BBF-A5E1-109DB34A96C4}"/>
                </a:ext>
              </a:extLst>
            </p:cNvPr>
            <p:cNvSpPr/>
            <p:nvPr/>
          </p:nvSpPr>
          <p:spPr>
            <a:xfrm>
              <a:off x="4692014" y="2832956"/>
              <a:ext cx="1080120" cy="14832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20" name="Rectangle 13">
              <a:extLst>
                <a:ext uri="{FF2B5EF4-FFF2-40B4-BE49-F238E27FC236}">
                  <a16:creationId xmlns:a16="http://schemas.microsoft.com/office/drawing/2014/main" id="{98891A17-825B-427C-8373-021837F7F413}"/>
                </a:ext>
              </a:extLst>
            </p:cNvPr>
            <p:cNvSpPr/>
            <p:nvPr/>
          </p:nvSpPr>
          <p:spPr>
            <a:xfrm>
              <a:off x="4775225" y="2985356"/>
              <a:ext cx="119569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C3993D5B-3B4C-4FA2-999D-F86B784E227A}"/>
              </a:ext>
            </a:extLst>
          </p:cNvPr>
          <p:cNvSpPr txBox="1"/>
          <p:nvPr/>
        </p:nvSpPr>
        <p:spPr>
          <a:xfrm>
            <a:off x="623503" y="1364260"/>
            <a:ext cx="1885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1. Самостоятельная запись через портал </a:t>
            </a:r>
            <a:r>
              <a:rPr lang="ru-RU" sz="1400" dirty="0" err="1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Госуслуги</a:t>
            </a:r>
            <a:endParaRPr lang="ru-RU" sz="1400" dirty="0">
              <a:solidFill>
                <a:srgbClr val="0070C0"/>
              </a:solidFill>
              <a:latin typeface="Adver Gothic" panose="020B0500000000000000" pitchFamily="34" charset="0"/>
              <a:cs typeface="Adobe Devanagari" panose="02040503050201020203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7B88028-ECC0-4AEA-8947-E235A9179709}"/>
              </a:ext>
            </a:extLst>
          </p:cNvPr>
          <p:cNvSpPr txBox="1"/>
          <p:nvPr/>
        </p:nvSpPr>
        <p:spPr>
          <a:xfrm>
            <a:off x="3155576" y="2268291"/>
            <a:ext cx="187890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2. В случае невозможности записи через портал Госуслуги Вы можете обратиться к ответственному специалисту (Герасимова Наталия Викторовна. 550-504,доб.126)</a:t>
            </a:r>
          </a:p>
        </p:txBody>
      </p:sp>
      <p:pic>
        <p:nvPicPr>
          <p:cNvPr id="57" name="Рисунок 5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8" y="2741155"/>
            <a:ext cx="1253318" cy="1268638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>
            <a:off x="5687792" y="3209574"/>
            <a:ext cx="218668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3. При личном посещении медицинской организации Вы можете обратиться к ответственному специалисту (</a:t>
            </a:r>
            <a:r>
              <a:rPr lang="ru-RU" sz="1400" dirty="0" err="1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частковый</a:t>
            </a:r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 врач фтизиатр Сторчак Евгения Олеговна. 550504,доб.126) </a:t>
            </a:r>
          </a:p>
        </p:txBody>
      </p:sp>
      <p:grpSp>
        <p:nvGrpSpPr>
          <p:cNvPr id="72" name="Group 10">
            <a:extLst>
              <a:ext uri="{FF2B5EF4-FFF2-40B4-BE49-F238E27FC236}">
                <a16:creationId xmlns:a16="http://schemas.microsoft.com/office/drawing/2014/main" id="{326AEB94-085C-4287-9803-512C7DD2F4C3}"/>
              </a:ext>
            </a:extLst>
          </p:cNvPr>
          <p:cNvGrpSpPr/>
          <p:nvPr/>
        </p:nvGrpSpPr>
        <p:grpSpPr>
          <a:xfrm>
            <a:off x="8244080" y="3554665"/>
            <a:ext cx="2484628" cy="3446210"/>
            <a:chOff x="4692014" y="2832956"/>
            <a:chExt cx="1384920" cy="1788007"/>
          </a:xfrm>
        </p:grpSpPr>
        <p:sp>
          <p:nvSpPr>
            <p:cNvPr id="73" name="Rectangle 11">
              <a:extLst>
                <a:ext uri="{FF2B5EF4-FFF2-40B4-BE49-F238E27FC236}">
                  <a16:creationId xmlns:a16="http://schemas.microsoft.com/office/drawing/2014/main" id="{6CDEAE46-455C-4F82-913B-8E9F542D62FD}"/>
                </a:ext>
              </a:extLst>
            </p:cNvPr>
            <p:cNvSpPr/>
            <p:nvPr/>
          </p:nvSpPr>
          <p:spPr>
            <a:xfrm>
              <a:off x="4996814" y="3137756"/>
              <a:ext cx="1080120" cy="14832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74" name="Rectangle 12">
              <a:extLst>
                <a:ext uri="{FF2B5EF4-FFF2-40B4-BE49-F238E27FC236}">
                  <a16:creationId xmlns:a16="http://schemas.microsoft.com/office/drawing/2014/main" id="{5AF86BE0-E2EC-4BBF-A5E1-109DB34A96C4}"/>
                </a:ext>
              </a:extLst>
            </p:cNvPr>
            <p:cNvSpPr/>
            <p:nvPr/>
          </p:nvSpPr>
          <p:spPr>
            <a:xfrm>
              <a:off x="4692014" y="2832956"/>
              <a:ext cx="1080120" cy="148320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/>
            </a:p>
          </p:txBody>
        </p:sp>
        <p:sp>
          <p:nvSpPr>
            <p:cNvPr id="75" name="Rectangle 13">
              <a:extLst>
                <a:ext uri="{FF2B5EF4-FFF2-40B4-BE49-F238E27FC236}">
                  <a16:creationId xmlns:a16="http://schemas.microsoft.com/office/drawing/2014/main" id="{98891A17-825B-427C-8373-021837F7F413}"/>
                </a:ext>
              </a:extLst>
            </p:cNvPr>
            <p:cNvSpPr/>
            <p:nvPr/>
          </p:nvSpPr>
          <p:spPr>
            <a:xfrm>
              <a:off x="4775225" y="2985356"/>
              <a:ext cx="1195690" cy="14832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pic>
        <p:nvPicPr>
          <p:cNvPr id="77" name="Рисунок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835" y="5556393"/>
            <a:ext cx="1036208" cy="1062681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8360695" y="3834006"/>
            <a:ext cx="223767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4. Лица с нарушением слуха могут записаться на прием к врачу путем обращения через СМС, </a:t>
            </a:r>
            <a:r>
              <a:rPr lang="en-US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Viber</a:t>
            </a:r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,</a:t>
            </a:r>
            <a:r>
              <a:rPr lang="en-US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 WhatsApp</a:t>
            </a:r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, </a:t>
            </a:r>
            <a:r>
              <a:rPr lang="en-US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Telegram</a:t>
            </a:r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, ВКонтакте,  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QR-</a:t>
            </a:r>
            <a:r>
              <a:rPr lang="ru-RU" sz="1400" dirty="0">
                <a:solidFill>
                  <a:srgbClr val="0070C0"/>
                </a:solidFill>
                <a:latin typeface="Adver Gothic" panose="020B0500000000000000" pitchFamily="34" charset="0"/>
                <a:cs typeface="Adobe Devanagari" panose="02040503050201020203" pitchFamily="18" charset="0"/>
              </a:rPr>
              <a:t>код</a:t>
            </a:r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5166" y="4464650"/>
            <a:ext cx="715202" cy="724823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756" y="5305425"/>
            <a:ext cx="749792" cy="749792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2836" y="3613519"/>
            <a:ext cx="754047" cy="754047"/>
          </a:xfrm>
          <a:prstGeom prst="rect">
            <a:avLst/>
          </a:prstGeom>
        </p:spPr>
      </p:pic>
      <p:pic>
        <p:nvPicPr>
          <p:cNvPr id="79" name="Рисунок 7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0703" y="6171433"/>
            <a:ext cx="740560" cy="7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5974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101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Adver Gothic</vt:lpstr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Змановская Екатерина  Викторовна</dc:creator>
  <cp:lastModifiedBy>Евгений И. Лукин</cp:lastModifiedBy>
  <cp:revision>19</cp:revision>
  <dcterms:created xsi:type="dcterms:W3CDTF">2023-01-24T10:16:11Z</dcterms:created>
  <dcterms:modified xsi:type="dcterms:W3CDTF">2023-01-31T08:49:12Z</dcterms:modified>
</cp:coreProperties>
</file>